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8000"/>
    <a:srgbClr val="FF3300"/>
    <a:srgbClr val="784B90"/>
    <a:srgbClr val="CC0099"/>
    <a:srgbClr val="E8E2ED"/>
    <a:srgbClr val="E6D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02DF-6D65-4273-9F4B-9F445FA1A8C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F4C97-3F30-4EC8-8445-4CBFDE57E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6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6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0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84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2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18" Type="http://schemas.openxmlformats.org/officeDocument/2006/relationships/image" Target="../media/image13.svg"/><Relationship Id="rId26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microsoft.com/office/2007/relationships/hdphoto" Target="../media/hdphoto6.wdp"/><Relationship Id="rId34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image" Target="../media/image24.sv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24" Type="http://schemas.openxmlformats.org/officeDocument/2006/relationships/image" Target="../media/image17.jpeg"/><Relationship Id="rId32" Type="http://schemas.openxmlformats.org/officeDocument/2006/relationships/image" Target="../media/image23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7.wdp"/><Relationship Id="rId28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31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ght Clip Art | Clipart Panda - Free Clipart Images | Camera clip art,  Light clips, Fr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22" y="-60367"/>
            <a:ext cx="3831293" cy="21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1297624">
            <a:off x="-111249" y="64062"/>
            <a:ext cx="2539661" cy="2019282"/>
          </a:xfrm>
          <a:prstGeom prst="cloud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3010" y="162621"/>
            <a:ext cx="2872446" cy="153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The next scheme </a:t>
            </a:r>
          </a:p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we are </a:t>
            </a:r>
          </a:p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exploring is:</a:t>
            </a:r>
          </a:p>
          <a:p>
            <a:pPr algn="ctr"/>
            <a:endParaRPr lang="en-GB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vite Engraved SF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2800" dirty="0"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Invite Engraved SF" pitchFamily="2" charset="0"/>
              </a:rPr>
              <a:t>holes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0"/>
          <a:stretch/>
        </p:blipFill>
        <p:spPr bwMode="auto">
          <a:xfrm rot="702040">
            <a:off x="402681" y="102033"/>
            <a:ext cx="1908940" cy="16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9675" y="36951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PACE</a:t>
            </a:r>
          </a:p>
        </p:txBody>
      </p:sp>
      <p:sp>
        <p:nvSpPr>
          <p:cNvPr id="10" name="TextBox 9"/>
          <p:cNvSpPr txBox="1"/>
          <p:nvPr/>
        </p:nvSpPr>
        <p:spPr>
          <a:xfrm rot="1653323">
            <a:off x="977318" y="276201"/>
            <a:ext cx="1338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4 P’S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5" y="833395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PITCH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453" y="109729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937" y="1412525"/>
            <a:ext cx="19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PROJECTION</a:t>
            </a:r>
          </a:p>
        </p:txBody>
      </p:sp>
      <p:pic>
        <p:nvPicPr>
          <p:cNvPr id="47" name="Picture 8" descr="Question Mark Background clipart - Information, Question, Text, transparent clip 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8556">
                        <a14:foregroundMark x1="32667" y1="37258" x2="32667" y2="37258"/>
                        <a14:foregroundMark x1="11667" y1="48387" x2="11667" y2="48387"/>
                        <a14:foregroundMark x1="9444" y1="64355" x2="9444" y2="64355"/>
                        <a14:foregroundMark x1="26556" y1="64677" x2="26556" y2="64677"/>
                        <a14:foregroundMark x1="46889" y1="70000" x2="46889" y2="70000"/>
                        <a14:foregroundMark x1="69667" y1="67742" x2="69667" y2="67742"/>
                        <a14:foregroundMark x1="71000" y1="51452" x2="71000" y2="51452"/>
                        <a14:foregroundMark x1="90778" y1="49032" x2="90778" y2="49032"/>
                        <a14:foregroundMark x1="87889" y1="65323" x2="87889" y2="65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55" y="90027"/>
            <a:ext cx="4155185" cy="28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5544383" y="1498830"/>
            <a:ext cx="1407073" cy="668773"/>
          </a:xfrm>
          <a:prstGeom prst="wedgeEllipseCallout">
            <a:avLst>
              <a:gd name="adj1" fmla="val -40719"/>
              <a:gd name="adj2" fmla="val -1149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Berlin Sans FB" panose="020E0602020502020306" pitchFamily="34" charset="0"/>
              </a:rPr>
              <a:t>Sketch out a Promenade Theatre</a:t>
            </a:r>
          </a:p>
        </p:txBody>
      </p:sp>
      <p:sp>
        <p:nvSpPr>
          <p:cNvPr id="54" name="Oval Callout 53"/>
          <p:cNvSpPr/>
          <p:nvPr/>
        </p:nvSpPr>
        <p:spPr>
          <a:xfrm>
            <a:off x="7174144" y="1686669"/>
            <a:ext cx="1425201" cy="1130130"/>
          </a:xfrm>
          <a:prstGeom prst="wedgeEllipseCallout">
            <a:avLst>
              <a:gd name="adj1" fmla="val 76253"/>
              <a:gd name="adj2" fmla="val -588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2C47A9-0385-4BB0-8901-120CCE2FC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954" y="98340"/>
            <a:ext cx="1439873" cy="1359880"/>
          </a:xfrm>
          <a:prstGeom prst="rect">
            <a:avLst/>
          </a:prstGeom>
        </p:spPr>
      </p:pic>
      <p:sp>
        <p:nvSpPr>
          <p:cNvPr id="49" name="Cloud Callout 48"/>
          <p:cNvSpPr/>
          <p:nvPr/>
        </p:nvSpPr>
        <p:spPr>
          <a:xfrm>
            <a:off x="5869981" y="124841"/>
            <a:ext cx="1671975" cy="1058510"/>
          </a:xfrm>
          <a:prstGeom prst="cloudCallout">
            <a:avLst>
              <a:gd name="adj1" fmla="val 38959"/>
              <a:gd name="adj2" fmla="val 7930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6109370" y="259287"/>
            <a:ext cx="1218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Scan this to access KS3 BBC </a:t>
            </a:r>
            <a:r>
              <a:rPr lang="en-GB" sz="1100" b="1" dirty="0" err="1">
                <a:solidFill>
                  <a:schemeClr val="bg1"/>
                </a:solidFill>
                <a:latin typeface="Berlin Sans FB" panose="020E0602020502020306" pitchFamily="34" charset="0"/>
              </a:rPr>
              <a:t>Bitsize</a:t>
            </a:r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 Drama Portal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7027165-3B84-42F8-A308-02EE9D49CD44}"/>
              </a:ext>
            </a:extLst>
          </p:cNvPr>
          <p:cNvSpPr/>
          <p:nvPr/>
        </p:nvSpPr>
        <p:spPr>
          <a:xfrm>
            <a:off x="5534107" y="3574249"/>
            <a:ext cx="244237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WATCH/READ LIST FOR THIS TERM (IF YOU CAN):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0EEE44CA-9578-4563-8873-42CFBFCAF2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5" t="14202" r="88585" b="53050"/>
          <a:stretch/>
        </p:blipFill>
        <p:spPr>
          <a:xfrm>
            <a:off x="6846125" y="4150885"/>
            <a:ext cx="1186594" cy="1178178"/>
          </a:xfrm>
          <a:prstGeom prst="rect">
            <a:avLst/>
          </a:prstGeom>
        </p:spPr>
      </p:pic>
      <p:pic>
        <p:nvPicPr>
          <p:cNvPr id="66" name="Picture 2" descr="Free Popcorn Cliparts, Download Free Clip Art, Free Clip Art on Clipart  Library">
            <a:extLst>
              <a:ext uri="{FF2B5EF4-FFF2-40B4-BE49-F238E27FC236}">
                <a16:creationId xmlns:a16="http://schemas.microsoft.com/office/drawing/2014/main" id="{8D24A689-4239-4448-BF94-CFFC22BE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868">
            <a:off x="6275782" y="4669686"/>
            <a:ext cx="471746" cy="5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440043B-66C7-42CD-808E-E23CA129D934}"/>
              </a:ext>
            </a:extLst>
          </p:cNvPr>
          <p:cNvSpPr/>
          <p:nvPr/>
        </p:nvSpPr>
        <p:spPr>
          <a:xfrm>
            <a:off x="6675858" y="5385487"/>
            <a:ext cx="1444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Theatre Etiquette:</a:t>
            </a:r>
          </a:p>
        </p:txBody>
      </p:sp>
      <p:pic>
        <p:nvPicPr>
          <p:cNvPr id="27" name="Picture 4" descr="Brain Clipart Emoji - Brain Talking Cartoon - Png Download (#1210336) -  Pin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91" b="94353" l="352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927">
            <a:off x="6578988" y="5687190"/>
            <a:ext cx="737595" cy="6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Web App Video Stream - Vector Old Tv Png , Free Transparent Clipart -  ClipartKey">
            <a:extLst>
              <a:ext uri="{FF2B5EF4-FFF2-40B4-BE49-F238E27FC236}">
                <a16:creationId xmlns:a16="http://schemas.microsoft.com/office/drawing/2014/main" id="{18F834C4-391B-44D9-A885-810739F2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741" l="3667" r="96444">
                        <a14:foregroundMark x1="33444" y1="6990" x2="33444" y2="6990"/>
                        <a14:foregroundMark x1="40889" y1="12965" x2="40889" y2="12965"/>
                        <a14:foregroundMark x1="42556" y1="14543" x2="42556" y2="14543"/>
                        <a14:foregroundMark x1="38889" y1="11274" x2="38889" y2="11274"/>
                        <a14:foregroundMark x1="38000" y1="10710" x2="38000" y2="10710"/>
                        <a14:foregroundMark x1="37333" y1="10147" x2="37333" y2="10147"/>
                        <a14:foregroundMark x1="36667" y1="9357" x2="36667" y2="9357"/>
                        <a14:foregroundMark x1="35778" y1="8794" x2="35778" y2="8794"/>
                        <a14:foregroundMark x1="53222" y1="15220" x2="53222" y2="15220"/>
                        <a14:foregroundMark x1="57556" y1="11612" x2="57556" y2="11612"/>
                        <a14:foregroundMark x1="58667" y1="10936" x2="58667" y2="10936"/>
                        <a14:foregroundMark x1="59222" y1="9921" x2="59222" y2="9921"/>
                        <a14:foregroundMark x1="62778" y1="7666" x2="62778" y2="7666"/>
                        <a14:foregroundMark x1="60222" y1="8794" x2="60222" y2="8794"/>
                        <a14:foregroundMark x1="60889" y1="8230" x2="60889" y2="8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355">
            <a:off x="8156855" y="3130269"/>
            <a:ext cx="1038266" cy="102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8" descr="Eyes Clipart Transparent Background and other clipart images on Cliparts  pub™">
            <a:extLst>
              <a:ext uri="{FF2B5EF4-FFF2-40B4-BE49-F238E27FC236}">
                <a16:creationId xmlns:a16="http://schemas.microsoft.com/office/drawing/2014/main" id="{A259C8A7-4489-4252-A395-9DFE974A7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0" r="90000">
                        <a14:foregroundMark x1="30333" y1="20000" x2="30333" y2="20000"/>
                        <a14:foregroundMark x1="34111" y1="42292" x2="34111" y2="42292"/>
                        <a14:foregroundMark x1="36556" y1="56875" x2="36556" y2="56875"/>
                        <a14:foregroundMark x1="35222" y1="66875" x2="35222" y2="66875"/>
                        <a14:foregroundMark x1="41556" y1="36875" x2="41556" y2="36875"/>
                        <a14:foregroundMark x1="23778" y1="6667" x2="23778" y2="6667"/>
                        <a14:foregroundMark x1="74111" y1="4375" x2="74111" y2="4375"/>
                        <a14:foregroundMark x1="37222" y1="31042" x2="37222" y2="3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24" y="3467038"/>
            <a:ext cx="677659" cy="4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1F25B289-C4BB-406E-B2D3-8318D11CC759}"/>
              </a:ext>
            </a:extLst>
          </p:cNvPr>
          <p:cNvSpPr/>
          <p:nvPr/>
        </p:nvSpPr>
        <p:spPr>
          <a:xfrm>
            <a:off x="7292698" y="1829601"/>
            <a:ext cx="1257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RECALL: 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  <a:latin typeface="Berlin Sans FB" panose="020E0602020502020306" pitchFamily="34" charset="0"/>
              </a:rPr>
              <a:t>Write down 3 rules for a good debate!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9EE9ED-83B8-4615-B671-592A78F596DF}"/>
              </a:ext>
            </a:extLst>
          </p:cNvPr>
          <p:cNvSpPr/>
          <p:nvPr/>
        </p:nvSpPr>
        <p:spPr>
          <a:xfrm>
            <a:off x="5544888" y="4161081"/>
            <a:ext cx="1186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Berlin Sans FB Demi" panose="020E0802020502020306" pitchFamily="34" charset="0"/>
              </a:rPr>
              <a:t>Watch Holes for free by scanning the QR code!</a:t>
            </a:r>
            <a:endParaRPr lang="en-US" sz="1200" b="0" i="0" dirty="0">
              <a:solidFill>
                <a:schemeClr val="bg1"/>
              </a:soli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78" name="Picture 4" descr="Brain Clipart Emoji - Brain Talking Cartoon - Png Download (#1210336) -  PinClipart">
            <a:extLst>
              <a:ext uri="{FF2B5EF4-FFF2-40B4-BE49-F238E27FC236}">
                <a16:creationId xmlns:a16="http://schemas.microsoft.com/office/drawing/2014/main" id="{F4423A4C-A28B-4903-B42B-E7A71E51C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91" b="94353" l="352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363">
            <a:off x="8425288" y="2017257"/>
            <a:ext cx="737595" cy="6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D7BCED-5CA0-41A2-B929-D69201D100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1198" y="5216589"/>
            <a:ext cx="1234770" cy="1163028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D3E7AA5-FA3E-40C2-A218-A332EBC2C2A9}"/>
              </a:ext>
            </a:extLst>
          </p:cNvPr>
          <p:cNvSpPr txBox="1"/>
          <p:nvPr/>
        </p:nvSpPr>
        <p:spPr>
          <a:xfrm rot="21153744">
            <a:off x="7033627" y="6292738"/>
            <a:ext cx="1111058" cy="41549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Berlin Sans FB" panose="020E0602020502020306" pitchFamily="34" charset="0"/>
              </a:rPr>
              <a:t>Holes the Book by Louis Sachar</a:t>
            </a:r>
          </a:p>
        </p:txBody>
      </p:sp>
      <p:pic>
        <p:nvPicPr>
          <p:cNvPr id="80" name="Graphic 79" descr="Line arrow Counter clockwise curve">
            <a:extLst>
              <a:ext uri="{FF2B5EF4-FFF2-40B4-BE49-F238E27FC236}">
                <a16:creationId xmlns:a16="http://schemas.microsoft.com/office/drawing/2014/main" id="{B514391D-DCD9-4096-B05E-3EF9618026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2546599">
            <a:off x="5178155" y="4601178"/>
            <a:ext cx="575126" cy="61068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1" name="Graphic 80" descr="Line arrow Counter clockwise curve">
            <a:extLst>
              <a:ext uri="{FF2B5EF4-FFF2-40B4-BE49-F238E27FC236}">
                <a16:creationId xmlns:a16="http://schemas.microsoft.com/office/drawing/2014/main" id="{F37AD832-7627-4F6F-8D17-E090E2C0EE2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459246" flipV="1">
            <a:off x="6659088" y="5110320"/>
            <a:ext cx="311391" cy="3113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CFA0AE-2FD3-4684-9439-806AE6F30E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97711" y="5171331"/>
            <a:ext cx="950248" cy="1443301"/>
          </a:xfrm>
          <a:prstGeom prst="rect">
            <a:avLst/>
          </a:prstGeom>
        </p:spPr>
      </p:pic>
      <p:pic>
        <p:nvPicPr>
          <p:cNvPr id="16" name="Picture 6" descr="See the source image">
            <a:extLst>
              <a:ext uri="{FF2B5EF4-FFF2-40B4-BE49-F238E27FC236}">
                <a16:creationId xmlns:a16="http://schemas.microsoft.com/office/drawing/2014/main" id="{59DB0077-0D8F-4D7B-A79F-8A70EF4A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807" b="94737" l="4667" r="95667">
                        <a14:foregroundMark x1="44667" y1="21053" x2="44667" y2="21053"/>
                        <a14:foregroundMark x1="52000" y1="13333" x2="52000" y2="13333"/>
                        <a14:foregroundMark x1="44333" y1="13333" x2="44333" y2="13333"/>
                        <a14:foregroundMark x1="40000" y1="13333" x2="36000" y2="15789"/>
                        <a14:foregroundMark x1="34667" y1="17193" x2="34667" y2="17193"/>
                        <a14:foregroundMark x1="30000" y1="21053" x2="30000" y2="23158"/>
                        <a14:foregroundMark x1="28000" y1="25965" x2="27667" y2="27719"/>
                        <a14:foregroundMark x1="27667" y1="28772" x2="29667" y2="30175"/>
                        <a14:foregroundMark x1="37667" y1="30526" x2="37667" y2="30526"/>
                        <a14:foregroundMark x1="42000" y1="27719" x2="42000" y2="27719"/>
                        <a14:foregroundMark x1="52667" y1="28070" x2="52667" y2="28070"/>
                        <a14:foregroundMark x1="60000" y1="28772" x2="61333" y2="29825"/>
                        <a14:foregroundMark x1="67333" y1="31930" x2="69333" y2="34386"/>
                        <a14:foregroundMark x1="73333" y1="36491" x2="73333" y2="36491"/>
                        <a14:foregroundMark x1="75667" y1="29474" x2="75667" y2="29474"/>
                        <a14:foregroundMark x1="75333" y1="28772" x2="75333" y2="28772"/>
                        <a14:foregroundMark x1="68000" y1="16140" x2="68000" y2="14737"/>
                        <a14:foregroundMark x1="65333" y1="11228" x2="65333" y2="11228"/>
                        <a14:foregroundMark x1="65667" y1="9123" x2="65667" y2="9123"/>
                        <a14:foregroundMark x1="64667" y1="7368" x2="64667" y2="7368"/>
                        <a14:foregroundMark x1="64000" y1="8772" x2="64000" y2="8772"/>
                        <a14:foregroundMark x1="64000" y1="8772" x2="62333" y2="9474"/>
                        <a14:foregroundMark x1="62000" y1="9474" x2="62000" y2="9474"/>
                        <a14:foregroundMark x1="59667" y1="9474" x2="59667" y2="9474"/>
                        <a14:foregroundMark x1="56667" y1="9474" x2="53667" y2="9474"/>
                        <a14:foregroundMark x1="46667" y1="9123" x2="46667" y2="9123"/>
                        <a14:foregroundMark x1="43333" y1="7368" x2="43333" y2="7368"/>
                        <a14:foregroundMark x1="38667" y1="5263" x2="38667" y2="5263"/>
                        <a14:foregroundMark x1="38667" y1="5263" x2="38667" y2="5263"/>
                        <a14:foregroundMark x1="52667" y1="38246" x2="52667" y2="38246"/>
                        <a14:foregroundMark x1="52333" y1="37895" x2="50000" y2="37895"/>
                        <a14:foregroundMark x1="42667" y1="32982" x2="42000" y2="31579"/>
                        <a14:foregroundMark x1="36000" y1="20000" x2="36000" y2="20000"/>
                        <a14:foregroundMark x1="36000" y1="20000" x2="36000" y2="23158"/>
                        <a14:foregroundMark x1="36000" y1="24561" x2="36000" y2="24561"/>
                        <a14:foregroundMark x1="36000" y1="24561" x2="36000" y2="24561"/>
                        <a14:foregroundMark x1="36000" y1="24561" x2="36000" y2="24561"/>
                        <a14:foregroundMark x1="39333" y1="24561" x2="39333" y2="24561"/>
                        <a14:foregroundMark x1="40333" y1="25263" x2="40333" y2="25263"/>
                        <a14:foregroundMark x1="40333" y1="25263" x2="40333" y2="25263"/>
                        <a14:foregroundMark x1="41333" y1="25965" x2="41667" y2="27368"/>
                        <a14:foregroundMark x1="41667" y1="27368" x2="45333" y2="36140"/>
                        <a14:foregroundMark x1="32667" y1="25614" x2="32667" y2="25614"/>
                        <a14:foregroundMark x1="33667" y1="26316" x2="38667" y2="46316"/>
                        <a14:foregroundMark x1="38667" y1="46316" x2="58667" y2="44561"/>
                        <a14:foregroundMark x1="58667" y1="44561" x2="67667" y2="26316"/>
                        <a14:foregroundMark x1="67667" y1="26316" x2="78333" y2="40351"/>
                        <a14:foregroundMark x1="78333" y1="40351" x2="40667" y2="44912"/>
                        <a14:foregroundMark x1="40667" y1="44912" x2="23000" y2="41053"/>
                        <a14:foregroundMark x1="23000" y1="41053" x2="14000" y2="57193"/>
                        <a14:foregroundMark x1="14000" y1="57193" x2="18333" y2="77193"/>
                        <a14:foregroundMark x1="18333" y1="77193" x2="31667" y2="89474"/>
                        <a14:foregroundMark x1="31667" y1="89474" x2="67333" y2="94737"/>
                        <a14:foregroundMark x1="67333" y1="94737" x2="82667" y2="82807"/>
                        <a14:foregroundMark x1="82667" y1="82807" x2="89667" y2="58246"/>
                        <a14:foregroundMark x1="26333" y1="19649" x2="40000" y2="8421"/>
                        <a14:foregroundMark x1="40000" y1="8421" x2="48333" y2="4561"/>
                        <a14:foregroundMark x1="59333" y1="24211" x2="70333" y2="43158"/>
                        <a14:foregroundMark x1="93667" y1="58947" x2="87667" y2="65263"/>
                        <a14:foregroundMark x1="88000" y1="69825" x2="82667" y2="62456"/>
                        <a14:foregroundMark x1="53667" y1="23860" x2="72333" y2="18596"/>
                        <a14:foregroundMark x1="72333" y1="18596" x2="56333" y2="10877"/>
                        <a14:foregroundMark x1="56333" y1="10877" x2="43000" y2="22105"/>
                        <a14:foregroundMark x1="43000" y1="22105" x2="57333" y2="36842"/>
                        <a14:foregroundMark x1="57333" y1="36842" x2="69000" y2="20000"/>
                        <a14:foregroundMark x1="69000" y1="20000" x2="51000" y2="22807"/>
                        <a14:foregroundMark x1="51000" y1="22807" x2="66667" y2="14737"/>
                        <a14:foregroundMark x1="66667" y1="14737" x2="85667" y2="47368"/>
                        <a14:foregroundMark x1="85667" y1="47368" x2="85333" y2="47368"/>
                        <a14:foregroundMark x1="20667" y1="40351" x2="19333" y2="41404"/>
                        <a14:foregroundMark x1="10667" y1="59649" x2="19333" y2="62105"/>
                        <a14:foregroundMark x1="84667" y1="56842" x2="87667" y2="63509"/>
                        <a14:foregroundMark x1="87667" y1="58246" x2="87667" y2="58246"/>
                        <a14:foregroundMark x1="87667" y1="57895" x2="87667" y2="57895"/>
                        <a14:foregroundMark x1="86000" y1="56842" x2="86000" y2="56842"/>
                        <a14:foregroundMark x1="84667" y1="56842" x2="80667" y2="59298"/>
                        <a14:foregroundMark x1="80667" y1="59649" x2="80667" y2="62105"/>
                        <a14:foregroundMark x1="80667" y1="65263" x2="82667" y2="66316"/>
                        <a14:foregroundMark x1="85667" y1="66667" x2="87333" y2="66667"/>
                        <a14:foregroundMark x1="88333" y1="66667" x2="92000" y2="69825"/>
                        <a14:foregroundMark x1="93667" y1="72632" x2="93667" y2="72632"/>
                        <a14:foregroundMark x1="94000" y1="72982" x2="94000" y2="72982"/>
                        <a14:foregroundMark x1="94667" y1="72281" x2="95333" y2="69825"/>
                        <a14:foregroundMark x1="95667" y1="66316" x2="95667" y2="63509"/>
                        <a14:foregroundMark x1="95667" y1="62105" x2="95667" y2="62105"/>
                        <a14:foregroundMark x1="95333" y1="61053" x2="95333" y2="61053"/>
                        <a14:foregroundMark x1="94667" y1="60000" x2="94667" y2="60000"/>
                        <a14:foregroundMark x1="92333" y1="57544" x2="92333" y2="57544"/>
                        <a14:foregroundMark x1="93333" y1="57193" x2="93333" y2="57193"/>
                        <a14:foregroundMark x1="93667" y1="57193" x2="93667" y2="57193"/>
                        <a14:foregroundMark x1="94333" y1="56842" x2="94333" y2="56842"/>
                        <a14:foregroundMark x1="94333" y1="55439" x2="94333" y2="55439"/>
                        <a14:foregroundMark x1="94333" y1="55439" x2="94333" y2="55439"/>
                        <a14:foregroundMark x1="91333" y1="55439" x2="87333" y2="56140"/>
                        <a14:foregroundMark x1="86000" y1="55439" x2="86000" y2="55439"/>
                        <a14:foregroundMark x1="85333" y1="55439" x2="84000" y2="55439"/>
                        <a14:foregroundMark x1="82667" y1="55439" x2="82667" y2="55439"/>
                        <a14:foregroundMark x1="82667" y1="72632" x2="82667" y2="72632"/>
                        <a14:foregroundMark x1="82667" y1="72632" x2="82667" y2="72632"/>
                        <a14:foregroundMark x1="20000" y1="68772" x2="20000" y2="68772"/>
                        <a14:foregroundMark x1="20000" y1="67368" x2="20000" y2="67368"/>
                        <a14:foregroundMark x1="17333" y1="59298" x2="17333" y2="59298"/>
                        <a14:foregroundMark x1="16333" y1="58947" x2="14333" y2="59298"/>
                        <a14:foregroundMark x1="12667" y1="60000" x2="11667" y2="61053"/>
                        <a14:foregroundMark x1="9667" y1="63158" x2="9333" y2="66667"/>
                        <a14:foregroundMark x1="9333" y1="67368" x2="9333" y2="67368"/>
                        <a14:foregroundMark x1="8333" y1="70175" x2="8333" y2="70175"/>
                        <a14:foregroundMark x1="8333" y1="72281" x2="8333" y2="74386"/>
                        <a14:foregroundMark x1="9333" y1="75088" x2="10333" y2="75088"/>
                        <a14:foregroundMark x1="12333" y1="74737" x2="12333" y2="74737"/>
                        <a14:foregroundMark x1="9333" y1="59298" x2="9333" y2="59298"/>
                        <a14:foregroundMark x1="9333" y1="59298" x2="9333" y2="59298"/>
                        <a14:foregroundMark x1="7667" y1="57895" x2="6000" y2="60000"/>
                        <a14:foregroundMark x1="6000" y1="60000" x2="6000" y2="61404"/>
                        <a14:foregroundMark x1="6000" y1="62105" x2="6000" y2="62105"/>
                        <a14:foregroundMark x1="4667" y1="59298" x2="4667" y2="59298"/>
                        <a14:foregroundMark x1="5333" y1="57544" x2="5333" y2="57544"/>
                        <a14:foregroundMark x1="6000" y1="57193" x2="6000" y2="57193"/>
                        <a14:foregroundMark x1="6000" y1="57193" x2="6000" y2="57193"/>
                        <a14:foregroundMark x1="5333" y1="65263" x2="5333" y2="65263"/>
                        <a14:foregroundMark x1="5333" y1="66316" x2="5333" y2="68421"/>
                        <a14:foregroundMark x1="7333" y1="70877" x2="7333" y2="70877"/>
                        <a14:foregroundMark x1="22000" y1="62105" x2="22000" y2="62105"/>
                        <a14:foregroundMark x1="20667" y1="57895" x2="20667" y2="57895"/>
                        <a14:foregroundMark x1="33333" y1="2807" x2="33333" y2="2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331">
            <a:off x="8213535" y="4300798"/>
            <a:ext cx="771618" cy="7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F76AC643-8E35-44F4-8B7C-AA5DE23F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110" b="95570" l="5485" r="94304">
                        <a14:foregroundMark x1="52321" y1="87131" x2="52321" y2="87131"/>
                        <a14:foregroundMark x1="60338" y1="85232" x2="60338" y2="85232"/>
                        <a14:foregroundMark x1="60549" y1="85021" x2="60549" y2="85021"/>
                        <a14:foregroundMark x1="63080" y1="82489" x2="63080" y2="82489"/>
                        <a14:foregroundMark x1="63080" y1="82489" x2="61603" y2="82489"/>
                        <a14:foregroundMark x1="53797" y1="82489" x2="52743" y2="82489"/>
                        <a14:foregroundMark x1="45148" y1="82489" x2="35232" y2="86920"/>
                        <a14:foregroundMark x1="35232" y1="86920" x2="47679" y2="90506"/>
                        <a14:foregroundMark x1="47679" y1="90506" x2="69198" y2="80591"/>
                        <a14:foregroundMark x1="69198" y1="80591" x2="60127" y2="88397"/>
                        <a14:foregroundMark x1="60127" y1="88397" x2="44304" y2="83544"/>
                        <a14:foregroundMark x1="44304" y1="83544" x2="37131" y2="84177"/>
                        <a14:foregroundMark x1="92827" y1="92616" x2="81646" y2="92194"/>
                        <a14:foregroundMark x1="81646" y1="92194" x2="69409" y2="87975"/>
                        <a14:foregroundMark x1="69409" y1="87975" x2="48101" y2="95359"/>
                        <a14:foregroundMark x1="48101" y1="95359" x2="12869" y2="92194"/>
                        <a14:foregroundMark x1="12869" y1="92194" x2="23418" y2="90084"/>
                        <a14:foregroundMark x1="23418" y1="90084" x2="34177" y2="91139"/>
                        <a14:foregroundMark x1="34177" y1="91139" x2="46203" y2="89241"/>
                        <a14:foregroundMark x1="46203" y1="89241" x2="46624" y2="88819"/>
                        <a14:foregroundMark x1="40084" y1="97046" x2="53797" y2="97046"/>
                        <a14:foregroundMark x1="53797" y1="97046" x2="65190" y2="94304"/>
                        <a14:foregroundMark x1="65190" y1="94304" x2="87975" y2="95570"/>
                        <a14:foregroundMark x1="87975" y1="95570" x2="94304" y2="92827"/>
                        <a14:foregroundMark x1="5696" y1="91772" x2="6118" y2="91983"/>
                        <a14:foregroundMark x1="80802" y1="4430" x2="70675" y2="2110"/>
                        <a14:backgroundMark x1="71730" y1="6751" x2="74262" y2="8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9" y="1010903"/>
            <a:ext cx="897715" cy="89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loud Callout 48">
            <a:extLst>
              <a:ext uri="{FF2B5EF4-FFF2-40B4-BE49-F238E27FC236}">
                <a16:creationId xmlns:a16="http://schemas.microsoft.com/office/drawing/2014/main" id="{1B2BEC94-4D50-483F-8517-C9336B615F7F}"/>
              </a:ext>
            </a:extLst>
          </p:cNvPr>
          <p:cNvSpPr/>
          <p:nvPr/>
        </p:nvSpPr>
        <p:spPr>
          <a:xfrm>
            <a:off x="5450645" y="2358589"/>
            <a:ext cx="1925051" cy="1058510"/>
          </a:xfrm>
          <a:prstGeom prst="cloudCallout">
            <a:avLst>
              <a:gd name="adj1" fmla="val 119502"/>
              <a:gd name="adj2" fmla="val 1839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RECALL: 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performance skills have you already learnt that could be used in a staged debate?</a:t>
            </a:r>
          </a:p>
        </p:txBody>
      </p:sp>
      <p:pic>
        <p:nvPicPr>
          <p:cNvPr id="53" name="Picture 52" descr="Alexander Central Auditorium / Theatre Etiquette">
            <a:extLst>
              <a:ext uri="{FF2B5EF4-FFF2-40B4-BE49-F238E27FC236}">
                <a16:creationId xmlns:a16="http://schemas.microsoft.com/office/drawing/2014/main" id="{DAD0D41B-9307-4E61-B14F-014E221E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" y="1966365"/>
            <a:ext cx="5421390" cy="3775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Free Garbage Cliparts, Download Free Clip Art, Free Clip Art on Clipart  Library">
            <a:extLst>
              <a:ext uri="{FF2B5EF4-FFF2-40B4-BE49-F238E27FC236}">
                <a16:creationId xmlns:a16="http://schemas.microsoft.com/office/drawing/2014/main" id="{C8B8BDE4-542C-4FC1-8B5B-73A18DF82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" b="90000" l="500" r="100000">
                        <a14:foregroundMark x1="63500" y1="32000" x2="63500" y2="32000"/>
                        <a14:foregroundMark x1="70500" y1="33667" x2="70500" y2="33667"/>
                        <a14:foregroundMark x1="72000" y1="32000" x2="72000" y2="32000"/>
                        <a14:foregroundMark x1="67500" y1="31667" x2="67500" y2="31667"/>
                        <a14:foregroundMark x1="60500" y1="37000" x2="60500" y2="37000"/>
                        <a14:foregroundMark x1="58500" y1="37667" x2="58500" y2="37667"/>
                        <a14:foregroundMark x1="63500" y1="40333" x2="63500" y2="40333"/>
                        <a14:foregroundMark x1="68500" y1="41000" x2="68500" y2="41000"/>
                        <a14:foregroundMark x1="70500" y1="39000" x2="7050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0681">
            <a:off x="4638916" y="3850918"/>
            <a:ext cx="1209363" cy="18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Free Person Talking Clipart, Download Free Clip Art, Free Clip Art on  Clipart Library">
            <a:extLst>
              <a:ext uri="{FF2B5EF4-FFF2-40B4-BE49-F238E27FC236}">
                <a16:creationId xmlns:a16="http://schemas.microsoft.com/office/drawing/2014/main" id="{FC72F11E-B35F-4587-95D6-F16EB7AF8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50" y="2061819"/>
            <a:ext cx="1244607" cy="107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Free Free Cell Phone Clipart, Download Free Clip Art, Free Clip Art on  Clipart Library">
            <a:extLst>
              <a:ext uri="{FF2B5EF4-FFF2-40B4-BE49-F238E27FC236}">
                <a16:creationId xmlns:a16="http://schemas.microsoft.com/office/drawing/2014/main" id="{946543A2-45FB-4265-81CD-01ABAF04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63" y="2068901"/>
            <a:ext cx="924356" cy="944651"/>
          </a:xfrm>
          <a:prstGeom prst="rect">
            <a:avLst/>
          </a:prstGeom>
          <a:noFill/>
          <a:extLst/>
        </p:spPr>
      </p:pic>
      <p:pic>
        <p:nvPicPr>
          <p:cNvPr id="68" name="Picture 6" descr="Feetsies | Free Images at Clker.com - vector clip art online, royalty free  &amp; public domain | Clip art, Feet, Free clip art">
            <a:extLst>
              <a:ext uri="{FF2B5EF4-FFF2-40B4-BE49-F238E27FC236}">
                <a16:creationId xmlns:a16="http://schemas.microsoft.com/office/drawing/2014/main" id="{C0524A64-EE5C-400F-8835-095E4262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1" y="1915191"/>
            <a:ext cx="1209241" cy="15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49E1560D-05C3-4775-868E-72231C4D4FFE}"/>
              </a:ext>
            </a:extLst>
          </p:cNvPr>
          <p:cNvSpPr/>
          <p:nvPr/>
        </p:nvSpPr>
        <p:spPr>
          <a:xfrm>
            <a:off x="4368800" y="4370150"/>
            <a:ext cx="1034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leave any rubbish behind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E64ABD5-9B0C-497D-BAD8-6464A1DA22E0}"/>
              </a:ext>
            </a:extLst>
          </p:cNvPr>
          <p:cNvSpPr/>
          <p:nvPr/>
        </p:nvSpPr>
        <p:spPr>
          <a:xfrm>
            <a:off x="2184742" y="2039161"/>
            <a:ext cx="1153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Turn OFF your phone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4471FE4-38E3-4C1A-A9CB-EB805BA69094}"/>
              </a:ext>
            </a:extLst>
          </p:cNvPr>
          <p:cNvSpPr/>
          <p:nvPr/>
        </p:nvSpPr>
        <p:spPr>
          <a:xfrm>
            <a:off x="300138" y="2102220"/>
            <a:ext cx="1369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put your feet up on the chair in front of you</a:t>
            </a:r>
          </a:p>
        </p:txBody>
      </p:sp>
      <p:pic>
        <p:nvPicPr>
          <p:cNvPr id="59" name="Picture 10" descr="Free Person Walking Clipart, Download Free Clip Art, Free Clip Art on  Clipart Library">
            <a:extLst>
              <a:ext uri="{FF2B5EF4-FFF2-40B4-BE49-F238E27FC236}">
                <a16:creationId xmlns:a16="http://schemas.microsoft.com/office/drawing/2014/main" id="{367AC461-1334-463F-82AF-4256A00BF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595" r="100000">
                        <a14:foregroundMark x1="84524" y1="18640" x2="84524" y2="18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3" y="4472552"/>
            <a:ext cx="631745" cy="8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4A015F90-D3AE-4D04-9EDD-61AD30EA250F}"/>
              </a:ext>
            </a:extLst>
          </p:cNvPr>
          <p:cNvSpPr/>
          <p:nvPr/>
        </p:nvSpPr>
        <p:spPr>
          <a:xfrm>
            <a:off x="872388" y="4720205"/>
            <a:ext cx="3042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get out of your seat unless you have asked a member of staff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370CC6-5C85-4189-BE71-5F38829DA504}"/>
              </a:ext>
            </a:extLst>
          </p:cNvPr>
          <p:cNvSpPr/>
          <p:nvPr/>
        </p:nvSpPr>
        <p:spPr>
          <a:xfrm>
            <a:off x="3552660" y="2111302"/>
            <a:ext cx="1504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talk/shout whilst watching a performance/show</a:t>
            </a:r>
          </a:p>
        </p:txBody>
      </p:sp>
      <p:pic>
        <p:nvPicPr>
          <p:cNvPr id="18" name="Graphic 17" descr="Pencil">
            <a:extLst>
              <a:ext uri="{FF2B5EF4-FFF2-40B4-BE49-F238E27FC236}">
                <a16:creationId xmlns:a16="http://schemas.microsoft.com/office/drawing/2014/main" id="{32F2C865-08F7-45FC-9496-C5A874FBFDD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053851" y="5565963"/>
            <a:ext cx="481246" cy="481246"/>
          </a:xfrm>
          <a:prstGeom prst="rect">
            <a:avLst/>
          </a:prstGeom>
        </p:spPr>
      </p:pic>
      <p:pic>
        <p:nvPicPr>
          <p:cNvPr id="20" name="Graphic 19" descr="Lightbulb and gear">
            <a:extLst>
              <a:ext uri="{FF2B5EF4-FFF2-40B4-BE49-F238E27FC236}">
                <a16:creationId xmlns:a16="http://schemas.microsoft.com/office/drawing/2014/main" id="{D8633F1C-B1F5-414E-BB4F-BF35BB063F4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5634" y="5585232"/>
            <a:ext cx="1176452" cy="1176452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67B3D2AA-FBB5-480B-A69A-BDF9EEDC2022}"/>
              </a:ext>
            </a:extLst>
          </p:cNvPr>
          <p:cNvSpPr/>
          <p:nvPr/>
        </p:nvSpPr>
        <p:spPr>
          <a:xfrm>
            <a:off x="1540456" y="5647097"/>
            <a:ext cx="244237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Fun Extra Activities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1291493-CD64-45D9-AA45-093B1795165B}"/>
              </a:ext>
            </a:extLst>
          </p:cNvPr>
          <p:cNvSpPr/>
          <p:nvPr/>
        </p:nvSpPr>
        <p:spPr>
          <a:xfrm>
            <a:off x="1044119" y="5992113"/>
            <a:ext cx="523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erlin Sans FB Demi" panose="020E0802020502020306" pitchFamily="34" charset="0"/>
              </a:rPr>
              <a:t>Design a Wanted poster for Kissing Kate Barlow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erlin Sans FB Demi" panose="020E0802020502020306" pitchFamily="34" charset="0"/>
              </a:rPr>
              <a:t>Design a costume for Kissing Kate Barlow OR The Warden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erlin Sans FB Demi" panose="020E0802020502020306" pitchFamily="34" charset="0"/>
              </a:rPr>
              <a:t>Write a diary extract in the character of Stanley detailing life at Camp Green Lake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4DF524D-7A2F-45AC-B8AD-2F4864151BC7}"/>
              </a:ext>
            </a:extLst>
          </p:cNvPr>
          <p:cNvSpPr/>
          <p:nvPr/>
        </p:nvSpPr>
        <p:spPr>
          <a:xfrm>
            <a:off x="939848" y="5211185"/>
            <a:ext cx="3569791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BUT DO ENJOY YOURSELVES</a:t>
            </a:r>
            <a:r>
              <a:rPr lang="en-GB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!</a:t>
            </a:r>
            <a:endParaRPr lang="en-GB" sz="1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7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1339F5E-DE75-48D6-9C95-226D2D259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14585"/>
              </p:ext>
            </p:extLst>
          </p:nvPr>
        </p:nvGraphicFramePr>
        <p:xfrm>
          <a:off x="1" y="1200151"/>
          <a:ext cx="5059218" cy="57148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5957">
                  <a:extLst>
                    <a:ext uri="{9D8B030D-6E8A-4147-A177-3AD203B41FA5}">
                      <a16:colId xmlns:a16="http://schemas.microsoft.com/office/drawing/2014/main" val="46091342"/>
                    </a:ext>
                  </a:extLst>
                </a:gridCol>
                <a:gridCol w="3703261">
                  <a:extLst>
                    <a:ext uri="{9D8B030D-6E8A-4147-A177-3AD203B41FA5}">
                      <a16:colId xmlns:a16="http://schemas.microsoft.com/office/drawing/2014/main" val="3326401382"/>
                    </a:ext>
                  </a:extLst>
                </a:gridCol>
              </a:tblGrid>
              <a:tr h="241655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Knowledge/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58966"/>
                  </a:ext>
                </a:extLst>
              </a:tr>
              <a:tr h="332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Characterisation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and portraying a personality through voice and movement.</a:t>
                      </a:r>
                      <a:endParaRPr lang="en-GB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3869"/>
                  </a:ext>
                </a:extLst>
              </a:tr>
              <a:tr h="451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Gesture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 </a:t>
                      </a:r>
                      <a:r>
                        <a:rPr lang="en-US" sz="8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acting gesture</a:t>
                      </a:r>
                      <a:r>
                        <a:rPr lang="en-US" sz="8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is </a:t>
                      </a:r>
                      <a:r>
                        <a:rPr lang="en-US" sz="8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defined</a:t>
                      </a:r>
                      <a:r>
                        <a:rPr lang="en-US" sz="8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as a sign that communicates a character's action, state of mind and relationship with other characters to an audience.</a:t>
                      </a:r>
                      <a:endParaRPr lang="en-GB" sz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30776"/>
                  </a:ext>
                </a:extLst>
              </a:tr>
              <a:tr h="451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 Image or Freeze frame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GB" sz="800" b="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where the action freezes as if someone has taken a picture midway through a performance. Conveys meaning and highlights the current scene.</a:t>
                      </a:r>
                      <a:endParaRPr lang="en-GB" sz="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9860"/>
                  </a:ext>
                </a:extLst>
              </a:tr>
              <a:tr h="453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Flashback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flashback is an interjected scene that takes the narrative back in time from the current point in the story.</a:t>
                      </a:r>
                      <a:endParaRPr lang="en-GB" sz="9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84855"/>
                  </a:ext>
                </a:extLst>
              </a:tr>
              <a:tr h="325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Improvisation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very spontaneous performance without specific or scripted preparation.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03549"/>
                  </a:ext>
                </a:extLst>
              </a:tr>
              <a:tr h="332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seating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character is questioned by the group about his or her background, </a:t>
                      </a:r>
                      <a:r>
                        <a:rPr lang="en-US" sz="800" b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8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motivation.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18480"/>
                  </a:ext>
                </a:extLst>
              </a:tr>
              <a:tr h="335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Stimuli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starting point which inspires you to create a whole performance</a:t>
                      </a:r>
                      <a:endParaRPr lang="en-GB" sz="8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23268"/>
                  </a:ext>
                </a:extLst>
              </a:tr>
              <a:tr h="332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Play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Role play is the act of imitating the character and behaviour of someone who is different from yourself.</a:t>
                      </a:r>
                      <a:endParaRPr lang="en-GB" sz="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08421"/>
                  </a:ext>
                </a:extLst>
              </a:tr>
              <a:tr h="260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Monologue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long speech by one actor in a play 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3470"/>
                  </a:ext>
                </a:extLst>
              </a:tr>
              <a:tr h="211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commentary delivered to accompany a performance.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85292"/>
                  </a:ext>
                </a:extLst>
              </a:tr>
              <a:tr h="362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the process in which something changes from one state to another</a:t>
                      </a:r>
                      <a:endParaRPr lang="en-GB" sz="9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84800"/>
                  </a:ext>
                </a:extLst>
              </a:tr>
              <a:tr h="332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in role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teacher plays a role.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may ask questions of the students, perhaps putting them into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role as well.</a:t>
                      </a: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70270"/>
                  </a:ext>
                </a:extLst>
              </a:tr>
              <a:tr h="332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on the wall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role on the wall diagram is an outline of a person with emotions/context</a:t>
                      </a:r>
                      <a:r>
                        <a:rPr lang="en-GB" sz="800" b="0" kern="12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the character you are exploring</a:t>
                      </a:r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written on it.</a:t>
                      </a:r>
                      <a:endParaRPr lang="en-GB" sz="8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88938"/>
                  </a:ext>
                </a:extLst>
              </a:tr>
              <a:tr h="453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Refers to the power difference in the relationship between two characters. A character in a high status behaves dominantly towards a character in a lower status.</a:t>
                      </a:r>
                      <a:endParaRPr lang="en-GB" sz="8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53112"/>
                  </a:ext>
                </a:extLst>
              </a:tr>
              <a:tr h="451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theatrical technique of expressing an idea or mood or portraying a character entirely by gesture and bodily movement without the use of words.</a:t>
                      </a:r>
                      <a:endParaRPr lang="en-GB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94773"/>
                  </a:ext>
                </a:extLst>
              </a:tr>
            </a:tbl>
          </a:graphicData>
        </a:graphic>
      </p:graphicFrame>
      <p:pic>
        <p:nvPicPr>
          <p:cNvPr id="37" name="Picture 4" descr="Light Clip Art | Clipart Panda - Free Clipart Images | Camera clip art,  Light clips, Free clip art">
            <a:extLst>
              <a:ext uri="{FF2B5EF4-FFF2-40B4-BE49-F238E27FC236}">
                <a16:creationId xmlns:a16="http://schemas.microsoft.com/office/drawing/2014/main" id="{25AAA01C-B3F7-4B27-93CD-73C5D7BA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9" y="0"/>
            <a:ext cx="4699358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3791479-6F2C-421A-92C7-D8C0BFCCC2F1}"/>
              </a:ext>
            </a:extLst>
          </p:cNvPr>
          <p:cNvSpPr/>
          <p:nvPr/>
        </p:nvSpPr>
        <p:spPr>
          <a:xfrm>
            <a:off x="1115303" y="824099"/>
            <a:ext cx="28183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New Skill/Technique         Retrieval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25F441-DE8B-4CF0-A47A-B5C46B650184}"/>
              </a:ext>
            </a:extLst>
          </p:cNvPr>
          <p:cNvSpPr/>
          <p:nvPr/>
        </p:nvSpPr>
        <p:spPr>
          <a:xfrm>
            <a:off x="977910" y="826315"/>
            <a:ext cx="179982" cy="259393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771350-DD0E-45D4-8C4D-D04A3C1FFD87}"/>
              </a:ext>
            </a:extLst>
          </p:cNvPr>
          <p:cNvSpPr/>
          <p:nvPr/>
        </p:nvSpPr>
        <p:spPr>
          <a:xfrm>
            <a:off x="2650892" y="823386"/>
            <a:ext cx="179982" cy="25187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8302B-8B87-43FA-9BBE-1B2DBF03AAC7}"/>
              </a:ext>
            </a:extLst>
          </p:cNvPr>
          <p:cNvSpPr txBox="1"/>
          <p:nvPr/>
        </p:nvSpPr>
        <p:spPr>
          <a:xfrm>
            <a:off x="724033" y="74269"/>
            <a:ext cx="3215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Just some of the skills you will learn/recall upon this term!</a:t>
            </a:r>
            <a:endParaRPr lang="en-GB" sz="1400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Invite Engraved SF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73FE81E-2206-4EE1-A98E-CE1546BC9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55"/>
          <a:stretch/>
        </p:blipFill>
        <p:spPr>
          <a:xfrm>
            <a:off x="5469278" y="471054"/>
            <a:ext cx="3469351" cy="253281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02E733E-CCBF-465E-93AB-2DEF21DAD5D9}"/>
              </a:ext>
            </a:extLst>
          </p:cNvPr>
          <p:cNvSpPr/>
          <p:nvPr/>
        </p:nvSpPr>
        <p:spPr>
          <a:xfrm>
            <a:off x="5982768" y="101722"/>
            <a:ext cx="244237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Stage Positioning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269AAF-C787-422C-9E82-CEF864C3D655}"/>
              </a:ext>
            </a:extLst>
          </p:cNvPr>
          <p:cNvSpPr/>
          <p:nvPr/>
        </p:nvSpPr>
        <p:spPr>
          <a:xfrm>
            <a:off x="5982768" y="3054190"/>
            <a:ext cx="244237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Stage Types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F449F08-3113-40CD-BFC2-6DFA8C8D4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96" r="53738" b="38623"/>
          <a:stretch/>
        </p:blipFill>
        <p:spPr>
          <a:xfrm>
            <a:off x="5059218" y="3565758"/>
            <a:ext cx="1990235" cy="15121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1E366DF-7384-4B1C-BA8F-CC876488F2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30" r="-600" b="70045"/>
          <a:stretch/>
        </p:blipFill>
        <p:spPr>
          <a:xfrm>
            <a:off x="7203953" y="3555879"/>
            <a:ext cx="1939587" cy="15220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1BE78C3-17CE-4CBE-A179-8CA0A25A3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56" t="29954" b="37665"/>
          <a:stretch/>
        </p:blipFill>
        <p:spPr>
          <a:xfrm>
            <a:off x="5059219" y="5244110"/>
            <a:ext cx="1990235" cy="15121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D38CAA-7B4D-4EAB-ADF2-F8679AE6EB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377" r="55140"/>
          <a:stretch/>
        </p:blipFill>
        <p:spPr>
          <a:xfrm>
            <a:off x="7169780" y="5244111"/>
            <a:ext cx="1973760" cy="1512167"/>
          </a:xfrm>
          <a:prstGeom prst="rect">
            <a:avLst/>
          </a:prstGeom>
        </p:spPr>
      </p:pic>
      <p:pic>
        <p:nvPicPr>
          <p:cNvPr id="43" name="Picture 4" descr="Brain Clipart Emoji - Brain Talking Cartoon - Png Download (#1210336) -  PinClipart">
            <a:extLst>
              <a:ext uri="{FF2B5EF4-FFF2-40B4-BE49-F238E27FC236}">
                <a16:creationId xmlns:a16="http://schemas.microsoft.com/office/drawing/2014/main" id="{EC1758D2-FDE9-40A4-B3DE-D8C24D29E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91" b="94353" l="352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927">
            <a:off x="8327396" y="2919209"/>
            <a:ext cx="737595" cy="6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Drama">
            <a:extLst>
              <a:ext uri="{FF2B5EF4-FFF2-40B4-BE49-F238E27FC236}">
                <a16:creationId xmlns:a16="http://schemas.microsoft.com/office/drawing/2014/main" id="{06D9C802-6DFE-48F5-9050-6C6DF0278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0" y="92141"/>
            <a:ext cx="1067225" cy="106722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4456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lement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509</Words>
  <Application>Microsoft Office PowerPoint</Application>
  <PresentationFormat>On-screen Show (4:3)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Accent SF</vt:lpstr>
      <vt:lpstr>Arial</vt:lpstr>
      <vt:lpstr>Berlin Sans FB</vt:lpstr>
      <vt:lpstr>Berlin Sans FB Demi</vt:lpstr>
      <vt:lpstr>Calibri</vt:lpstr>
      <vt:lpstr>Century Gothic</vt:lpstr>
      <vt:lpstr>Invite Engraved SF</vt:lpstr>
      <vt:lpstr>Palatino Linotype</vt:lpstr>
      <vt:lpstr>Wingdings</vt:lpstr>
      <vt:lpstr>1_Elemental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Gash,Eleanor</dc:creator>
  <cp:lastModifiedBy>Sarah Walker</cp:lastModifiedBy>
  <cp:revision>34</cp:revision>
  <cp:lastPrinted>2020-12-11T11:32:25Z</cp:lastPrinted>
  <dcterms:created xsi:type="dcterms:W3CDTF">2020-09-03T11:41:40Z</dcterms:created>
  <dcterms:modified xsi:type="dcterms:W3CDTF">2021-10-19T11:18:26Z</dcterms:modified>
</cp:coreProperties>
</file>